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121920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9"/>
    <p:restoredTop sz="94665"/>
  </p:normalViewPr>
  <p:slideViewPr>
    <p:cSldViewPr snapToGrid="0" snapToObjects="1">
      <p:cViewPr>
        <p:scale>
          <a:sx n="123" d="100"/>
          <a:sy n="123" d="100"/>
        </p:scale>
        <p:origin x="12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72011"/>
            <a:ext cx="9144000" cy="270594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82310"/>
            <a:ext cx="9144000" cy="187653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92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73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3808"/>
            <a:ext cx="2628900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3808"/>
            <a:ext cx="7734300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48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25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937704"/>
            <a:ext cx="10515600" cy="323310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1392"/>
            <a:ext cx="10515600" cy="170021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14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69042"/>
            <a:ext cx="518160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69042"/>
            <a:ext cx="518160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9/2/22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98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13809"/>
            <a:ext cx="1051560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905318"/>
            <a:ext cx="5157787" cy="93376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839085"/>
            <a:ext cx="5157787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05318"/>
            <a:ext cx="5183188" cy="93376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839085"/>
            <a:ext cx="5183188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9/2/22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25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9/2/22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72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9/2/22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38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518160"/>
            <a:ext cx="3932237" cy="18135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19082"/>
            <a:ext cx="6172200" cy="552344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331720"/>
            <a:ext cx="3932237" cy="4319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9/2/22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1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518160"/>
            <a:ext cx="3932237" cy="18135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119082"/>
            <a:ext cx="6172200" cy="552344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331720"/>
            <a:ext cx="3932237" cy="4319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9/2/22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78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13809"/>
            <a:ext cx="1051560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69042"/>
            <a:ext cx="1051560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203864"/>
            <a:ext cx="274320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222D2-0289-4A41-BBA0-62016538AB08}" type="datetimeFigureOut">
              <a:rPr lang="en-US" smtClean="0"/>
              <a:t>9/2/22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203864"/>
            <a:ext cx="411480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7203864"/>
            <a:ext cx="274320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4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11" Type="http://schemas.openxmlformats.org/officeDocument/2006/relationships/image" Target="../media/image2.jpeg"/><Relationship Id="rId5" Type="http://schemas.openxmlformats.org/officeDocument/2006/relationships/image" Target="../media/image15.jpeg"/><Relationship Id="rId10" Type="http://schemas.openxmlformats.org/officeDocument/2006/relationships/image" Target="../media/image19.jpeg"/><Relationship Id="rId4" Type="http://schemas.openxmlformats.org/officeDocument/2006/relationships/image" Target="../media/image14.jpe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2E21516C-603F-AE49-AB28-6002ACAFCD73}"/>
              </a:ext>
            </a:extLst>
          </p:cNvPr>
          <p:cNvSpPr/>
          <p:nvPr/>
        </p:nvSpPr>
        <p:spPr>
          <a:xfrm>
            <a:off x="2351315" y="5469231"/>
            <a:ext cx="7532914" cy="620486"/>
          </a:xfrm>
          <a:prstGeom prst="leftRightArrow">
            <a:avLst/>
          </a:prstGeom>
          <a:gradFill flip="none" rotWithShape="1">
            <a:gsLst>
              <a:gs pos="0">
                <a:srgbClr val="C00000"/>
              </a:gs>
              <a:gs pos="49500">
                <a:schemeClr val="bg1"/>
              </a:gs>
              <a:gs pos="99000">
                <a:schemeClr val="accent1">
                  <a:lumMod val="7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CFB0F-E551-9441-AE1B-645DA7193EE7}"/>
              </a:ext>
            </a:extLst>
          </p:cNvPr>
          <p:cNvSpPr txBox="1"/>
          <p:nvPr/>
        </p:nvSpPr>
        <p:spPr>
          <a:xfrm>
            <a:off x="2151793" y="6128532"/>
            <a:ext cx="1045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Direct negative impacts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25AEC-8C24-7D48-A853-10C76B411CD4}"/>
              </a:ext>
            </a:extLst>
          </p:cNvPr>
          <p:cNvSpPr txBox="1"/>
          <p:nvPr/>
        </p:nvSpPr>
        <p:spPr>
          <a:xfrm>
            <a:off x="3649363" y="6128532"/>
            <a:ext cx="1539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Indirect negative impacts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354FD-BD31-C240-8736-17705CD0AB8D}"/>
              </a:ext>
            </a:extLst>
          </p:cNvPr>
          <p:cNvSpPr txBox="1"/>
          <p:nvPr/>
        </p:nvSpPr>
        <p:spPr>
          <a:xfrm>
            <a:off x="5669588" y="6128532"/>
            <a:ext cx="835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Neutral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impacts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B48F11-AA1B-5244-84A9-782EE42CF5B9}"/>
              </a:ext>
            </a:extLst>
          </p:cNvPr>
          <p:cNvSpPr txBox="1"/>
          <p:nvPr/>
        </p:nvSpPr>
        <p:spPr>
          <a:xfrm>
            <a:off x="7068620" y="6128532"/>
            <a:ext cx="1746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Positive impacts, w/ higher mgmt. challenges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06B05-0BA8-4A4C-AB8A-30ECB111BE4D}"/>
              </a:ext>
            </a:extLst>
          </p:cNvPr>
          <p:cNvSpPr txBox="1"/>
          <p:nvPr/>
        </p:nvSpPr>
        <p:spPr>
          <a:xfrm>
            <a:off x="8950905" y="6128532"/>
            <a:ext cx="1795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</a:rPr>
              <a:t>Positive impacts, w/ lower mgmt. challenges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CF5346-501F-6F4B-8B46-233E39A31E19}"/>
              </a:ext>
            </a:extLst>
          </p:cNvPr>
          <p:cNvSpPr txBox="1"/>
          <p:nvPr/>
        </p:nvSpPr>
        <p:spPr>
          <a:xfrm>
            <a:off x="3058241" y="2414253"/>
            <a:ext cx="17115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Dungeness crab</a:t>
            </a:r>
          </a:p>
          <a:p>
            <a:pPr algn="r"/>
            <a:r>
              <a:rPr lang="en-US" sz="1400" dirty="0"/>
              <a:t>Fishery closures due HABs and whale entanglements.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1DD13-EA01-F547-974D-1146B52C62EA}"/>
              </a:ext>
            </a:extLst>
          </p:cNvPr>
          <p:cNvSpPr txBox="1"/>
          <p:nvPr/>
        </p:nvSpPr>
        <p:spPr>
          <a:xfrm>
            <a:off x="3197560" y="1370137"/>
            <a:ext cx="220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Pacific cod </a:t>
            </a:r>
          </a:p>
          <a:p>
            <a:r>
              <a:rPr lang="en-US" sz="1400" dirty="0"/>
              <a:t>Population declines due to reduced prey and increased metabolic demands.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943A32-AF6F-5841-86DD-E412A7CF0899}"/>
              </a:ext>
            </a:extLst>
          </p:cNvPr>
          <p:cNvSpPr txBox="1"/>
          <p:nvPr/>
        </p:nvSpPr>
        <p:spPr>
          <a:xfrm>
            <a:off x="8529042" y="3392764"/>
            <a:ext cx="214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Market squid</a:t>
            </a:r>
          </a:p>
          <a:p>
            <a:r>
              <a:rPr lang="en-US" sz="1400" dirty="0"/>
              <a:t>Increases in distribution leads to unregulated emerging fishery.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B7C6D0-A17C-9B4A-B9BD-D1158D75DD4E}"/>
              </a:ext>
            </a:extLst>
          </p:cNvPr>
          <p:cNvSpPr txBox="1"/>
          <p:nvPr/>
        </p:nvSpPr>
        <p:spPr>
          <a:xfrm>
            <a:off x="3197560" y="281074"/>
            <a:ext cx="1460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Urchin/abalone</a:t>
            </a:r>
          </a:p>
          <a:p>
            <a:r>
              <a:rPr lang="en-US" sz="1400" dirty="0"/>
              <a:t>Population declines due to loss of kelp beds.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B9CE24-8858-B74C-9114-E81C44985F45}"/>
              </a:ext>
            </a:extLst>
          </p:cNvPr>
          <p:cNvSpPr txBox="1"/>
          <p:nvPr/>
        </p:nvSpPr>
        <p:spPr>
          <a:xfrm>
            <a:off x="6648963" y="4476046"/>
            <a:ext cx="2301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Bluefin tuna</a:t>
            </a:r>
          </a:p>
          <a:p>
            <a:pPr algn="r"/>
            <a:r>
              <a:rPr lang="en-US" sz="1400" dirty="0"/>
              <a:t>Increased abundance was a boon for the recreational fishing industry.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BF11-7EF3-9C4D-B80C-74F8F3B050D4}"/>
              </a:ext>
            </a:extLst>
          </p:cNvPr>
          <p:cNvSpPr txBox="1"/>
          <p:nvPr/>
        </p:nvSpPr>
        <p:spPr>
          <a:xfrm>
            <a:off x="8560888" y="2319808"/>
            <a:ext cx="2120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Shortbelly</a:t>
            </a:r>
            <a:r>
              <a:rPr lang="en-US" sz="1400" b="1" dirty="0"/>
              <a:t> rockfish</a:t>
            </a:r>
          </a:p>
          <a:p>
            <a:r>
              <a:rPr lang="en-US" sz="1400" dirty="0"/>
              <a:t>Increases in abundance approached bycatch limits in Pacific hake fishery.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061BDBB-71C2-FA45-986A-18B773FCF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3" t="-19936" r="48587" b="-21824"/>
          <a:stretch/>
        </p:blipFill>
        <p:spPr>
          <a:xfrm>
            <a:off x="7526562" y="2298233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730C882-6C1B-1142-8E4C-0213907A5A7C}"/>
              </a:ext>
            </a:extLst>
          </p:cNvPr>
          <p:cNvSpPr txBox="1"/>
          <p:nvPr/>
        </p:nvSpPr>
        <p:spPr>
          <a:xfrm>
            <a:off x="3957995" y="4515044"/>
            <a:ext cx="17115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Chinook salmon</a:t>
            </a:r>
          </a:p>
          <a:p>
            <a:r>
              <a:rPr lang="en-US" sz="1400" dirty="0"/>
              <a:t>Overfished due to reduced productivity and model failure.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686731-1307-E14F-A0F7-D8AD50F7D9BC}"/>
              </a:ext>
            </a:extLst>
          </p:cNvPr>
          <p:cNvSpPr txBox="1"/>
          <p:nvPr/>
        </p:nvSpPr>
        <p:spPr>
          <a:xfrm>
            <a:off x="7028636" y="1324096"/>
            <a:ext cx="2120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Shrimp</a:t>
            </a:r>
          </a:p>
          <a:p>
            <a:pPr algn="r"/>
            <a:r>
              <a:rPr lang="en-US" sz="1400" dirty="0"/>
              <a:t>Major heatwave and climate change winner – but don’t know why yet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657EE-4DE3-9545-9539-4F2D6A5B6553}"/>
              </a:ext>
            </a:extLst>
          </p:cNvPr>
          <p:cNvSpPr txBox="1"/>
          <p:nvPr/>
        </p:nvSpPr>
        <p:spPr>
          <a:xfrm>
            <a:off x="6923458" y="182907"/>
            <a:ext cx="2120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Bocaccio</a:t>
            </a:r>
          </a:p>
          <a:p>
            <a:pPr algn="r"/>
            <a:r>
              <a:rPr lang="en-US" sz="1400" dirty="0"/>
              <a:t>Enormously high recruitment rebuilds threatened fish stock.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763368-2C7A-8446-BC5D-ABCA8E0FE9F9}"/>
              </a:ext>
            </a:extLst>
          </p:cNvPr>
          <p:cNvSpPr txBox="1"/>
          <p:nvPr/>
        </p:nvSpPr>
        <p:spPr>
          <a:xfrm>
            <a:off x="3747569" y="3451687"/>
            <a:ext cx="1460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Sardine/anchovy</a:t>
            </a:r>
          </a:p>
          <a:p>
            <a:r>
              <a:rPr lang="en-US" sz="1400" dirty="0"/>
              <a:t>Sardines low while anchovies high; surprise!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1B60C2-B4E9-E04F-B81C-7CCE7E2C66EB}"/>
              </a:ext>
            </a:extLst>
          </p:cNvPr>
          <p:cNvSpPr txBox="1"/>
          <p:nvPr/>
        </p:nvSpPr>
        <p:spPr>
          <a:xfrm>
            <a:off x="4080013" y="7058154"/>
            <a:ext cx="4075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Ecological impact of the heatwave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27CE9A-06A9-AAFF-18E1-43C0677BF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3" t="13345" r="47625" b="11768"/>
          <a:stretch/>
        </p:blipFill>
        <p:spPr>
          <a:xfrm>
            <a:off x="9162921" y="221589"/>
            <a:ext cx="916541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DC033B-1CDB-5554-7C00-1E73D997F4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59" t="18502" r="35094" b="6050"/>
          <a:stretch/>
        </p:blipFill>
        <p:spPr>
          <a:xfrm>
            <a:off x="9166099" y="1343217"/>
            <a:ext cx="913363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26189A-F0C8-DD23-75F3-1F31DC8486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431" t="-3444" r="23875" b="3444"/>
          <a:stretch/>
        </p:blipFill>
        <p:spPr>
          <a:xfrm>
            <a:off x="2217240" y="281074"/>
            <a:ext cx="914871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824FED8-5A43-D247-DB91-CD8FD5C92C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2403"/>
          <a:stretch/>
        </p:blipFill>
        <p:spPr>
          <a:xfrm>
            <a:off x="2205043" y="1367946"/>
            <a:ext cx="955720" cy="913543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C48E654-69DE-7F4D-56DD-1763317588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461" t="-769" r="22828" b="769"/>
          <a:stretch/>
        </p:blipFill>
        <p:spPr>
          <a:xfrm>
            <a:off x="4943545" y="2438662"/>
            <a:ext cx="915132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B173D37-1DD2-BECB-C6DF-B72EC045557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46" t="7690" r="52851" b="7643"/>
          <a:stretch/>
        </p:blipFill>
        <p:spPr>
          <a:xfrm>
            <a:off x="2978620" y="4515044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D5689EA-5875-2F1D-B6CA-9078E9E0801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000" t="15869" r="52863" b="15845"/>
          <a:stretch/>
        </p:blipFill>
        <p:spPr>
          <a:xfrm>
            <a:off x="8986997" y="4511599"/>
            <a:ext cx="914401" cy="913543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6B7F835-E986-25D4-89C9-094E8763028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632" t="-3307" r="62452" b="507"/>
          <a:stretch/>
        </p:blipFill>
        <p:spPr>
          <a:xfrm>
            <a:off x="5291056" y="3524622"/>
            <a:ext cx="913226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73DCFD6-8210-4B3B-2F25-8D034A7CC10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273" t="9164" r="73398" b="-9164"/>
          <a:stretch/>
        </p:blipFill>
        <p:spPr>
          <a:xfrm flipH="1">
            <a:off x="6078672" y="3559036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16BCB1E-6202-461B-8BAC-D12D7700C89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3052" t="-26956" r="45172" b="3405"/>
          <a:stretch/>
        </p:blipFill>
        <p:spPr>
          <a:xfrm rot="19291599">
            <a:off x="7469027" y="3409849"/>
            <a:ext cx="954419" cy="952704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561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2E21516C-603F-AE49-AB28-6002ACAFCD73}"/>
              </a:ext>
            </a:extLst>
          </p:cNvPr>
          <p:cNvSpPr/>
          <p:nvPr/>
        </p:nvSpPr>
        <p:spPr>
          <a:xfrm>
            <a:off x="2351315" y="5469231"/>
            <a:ext cx="7532914" cy="620486"/>
          </a:xfrm>
          <a:prstGeom prst="leftRightArrow">
            <a:avLst/>
          </a:prstGeom>
          <a:gradFill flip="none" rotWithShape="1">
            <a:gsLst>
              <a:gs pos="0">
                <a:srgbClr val="C00000"/>
              </a:gs>
              <a:gs pos="49500">
                <a:schemeClr val="bg1"/>
              </a:gs>
              <a:gs pos="99000">
                <a:schemeClr val="accent1">
                  <a:lumMod val="7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CFB0F-E551-9441-AE1B-645DA7193EE7}"/>
              </a:ext>
            </a:extLst>
          </p:cNvPr>
          <p:cNvSpPr txBox="1"/>
          <p:nvPr/>
        </p:nvSpPr>
        <p:spPr>
          <a:xfrm>
            <a:off x="2151793" y="6128532"/>
            <a:ext cx="1045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Direct negative impacts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25AEC-8C24-7D48-A853-10C76B411CD4}"/>
              </a:ext>
            </a:extLst>
          </p:cNvPr>
          <p:cNvSpPr txBox="1"/>
          <p:nvPr/>
        </p:nvSpPr>
        <p:spPr>
          <a:xfrm>
            <a:off x="3649363" y="6128532"/>
            <a:ext cx="1539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Indirect negative impacts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354FD-BD31-C240-8736-17705CD0AB8D}"/>
              </a:ext>
            </a:extLst>
          </p:cNvPr>
          <p:cNvSpPr txBox="1"/>
          <p:nvPr/>
        </p:nvSpPr>
        <p:spPr>
          <a:xfrm>
            <a:off x="5669588" y="6128532"/>
            <a:ext cx="835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Neutral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impacts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B48F11-AA1B-5244-84A9-782EE42CF5B9}"/>
              </a:ext>
            </a:extLst>
          </p:cNvPr>
          <p:cNvSpPr txBox="1"/>
          <p:nvPr/>
        </p:nvSpPr>
        <p:spPr>
          <a:xfrm>
            <a:off x="7068620" y="6128532"/>
            <a:ext cx="1746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Positive impacts, w/ higher mgmt. challenges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06B05-0BA8-4A4C-AB8A-30ECB111BE4D}"/>
              </a:ext>
            </a:extLst>
          </p:cNvPr>
          <p:cNvSpPr txBox="1"/>
          <p:nvPr/>
        </p:nvSpPr>
        <p:spPr>
          <a:xfrm>
            <a:off x="8950905" y="6128532"/>
            <a:ext cx="1795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</a:rPr>
              <a:t>Positive impacts, w/ lower mgmt. challenges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CF5346-501F-6F4B-8B46-233E39A31E19}"/>
              </a:ext>
            </a:extLst>
          </p:cNvPr>
          <p:cNvSpPr txBox="1"/>
          <p:nvPr/>
        </p:nvSpPr>
        <p:spPr>
          <a:xfrm>
            <a:off x="3058241" y="2414253"/>
            <a:ext cx="17115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Dungeness crab</a:t>
            </a:r>
          </a:p>
          <a:p>
            <a:pPr algn="r"/>
            <a:r>
              <a:rPr lang="en-US" sz="1400" dirty="0"/>
              <a:t>Fishery closures due HABs and whale entanglements.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1DD13-EA01-F547-974D-1146B52C62EA}"/>
              </a:ext>
            </a:extLst>
          </p:cNvPr>
          <p:cNvSpPr txBox="1"/>
          <p:nvPr/>
        </p:nvSpPr>
        <p:spPr>
          <a:xfrm>
            <a:off x="3197560" y="1370137"/>
            <a:ext cx="220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Pacific cod </a:t>
            </a:r>
          </a:p>
          <a:p>
            <a:r>
              <a:rPr lang="en-US" sz="1400" dirty="0"/>
              <a:t>Population declines due to reduced prey and increased metabolic demands.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943A32-AF6F-5841-86DD-E412A7CF0899}"/>
              </a:ext>
            </a:extLst>
          </p:cNvPr>
          <p:cNvSpPr txBox="1"/>
          <p:nvPr/>
        </p:nvSpPr>
        <p:spPr>
          <a:xfrm>
            <a:off x="8529042" y="3392764"/>
            <a:ext cx="214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Market squid</a:t>
            </a:r>
          </a:p>
          <a:p>
            <a:r>
              <a:rPr lang="en-US" sz="1400" dirty="0"/>
              <a:t>Increases in distribution leads to unregulated emerging fishery.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B7C6D0-A17C-9B4A-B9BD-D1158D75DD4E}"/>
              </a:ext>
            </a:extLst>
          </p:cNvPr>
          <p:cNvSpPr txBox="1"/>
          <p:nvPr/>
        </p:nvSpPr>
        <p:spPr>
          <a:xfrm>
            <a:off x="3197560" y="281074"/>
            <a:ext cx="1460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Urchin/abalone</a:t>
            </a:r>
          </a:p>
          <a:p>
            <a:r>
              <a:rPr lang="en-US" sz="1400" dirty="0"/>
              <a:t>Population declines due to loss of kelp beds.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B9CE24-8858-B74C-9114-E81C44985F45}"/>
              </a:ext>
            </a:extLst>
          </p:cNvPr>
          <p:cNvSpPr txBox="1"/>
          <p:nvPr/>
        </p:nvSpPr>
        <p:spPr>
          <a:xfrm>
            <a:off x="6648963" y="4476046"/>
            <a:ext cx="2301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Bluefin tuna</a:t>
            </a:r>
          </a:p>
          <a:p>
            <a:pPr algn="r"/>
            <a:r>
              <a:rPr lang="en-US" sz="1400" dirty="0"/>
              <a:t>Increased abundance was a boon for the recreational fishing industry.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BF11-7EF3-9C4D-B80C-74F8F3B050D4}"/>
              </a:ext>
            </a:extLst>
          </p:cNvPr>
          <p:cNvSpPr txBox="1"/>
          <p:nvPr/>
        </p:nvSpPr>
        <p:spPr>
          <a:xfrm>
            <a:off x="8560888" y="2319808"/>
            <a:ext cx="2120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Shortbelly</a:t>
            </a:r>
            <a:r>
              <a:rPr lang="en-US" sz="1400" b="1" dirty="0"/>
              <a:t> rockfish</a:t>
            </a:r>
          </a:p>
          <a:p>
            <a:r>
              <a:rPr lang="en-US" sz="1400" dirty="0"/>
              <a:t>Increases in abundance approached bycatch limits in Pacific hake fishery.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846FDA-D602-254E-8561-8EF2991C6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24" r="41717"/>
          <a:stretch/>
        </p:blipFill>
        <p:spPr>
          <a:xfrm>
            <a:off x="2221818" y="1370136"/>
            <a:ext cx="915779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10F9DE-2F5D-F24A-A9EB-BF39EBD15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19" t="6596" r="3724" b="7213"/>
          <a:stretch/>
        </p:blipFill>
        <p:spPr>
          <a:xfrm>
            <a:off x="3026811" y="4540749"/>
            <a:ext cx="914088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894F57-55F0-704B-A5E4-0CB3CB94A9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11" b="8522"/>
          <a:stretch/>
        </p:blipFill>
        <p:spPr>
          <a:xfrm>
            <a:off x="4829796" y="2437877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4DA078-1E01-254F-B051-988BEEDF2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363" y="300927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0CB3C2-9C5E-2041-8B1D-CCDEE979AE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949"/>
          <a:stretch/>
        </p:blipFill>
        <p:spPr>
          <a:xfrm>
            <a:off x="7531870" y="3379287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ECC44F3-2056-C746-B346-816164B81A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2642" y="4388177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061BDBB-71C2-FA45-986A-18B773FCFBA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63" t="-19936" r="48587" b="-21824"/>
          <a:stretch/>
        </p:blipFill>
        <p:spPr>
          <a:xfrm>
            <a:off x="7526562" y="2298233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730C882-6C1B-1142-8E4C-0213907A5A7C}"/>
              </a:ext>
            </a:extLst>
          </p:cNvPr>
          <p:cNvSpPr txBox="1"/>
          <p:nvPr/>
        </p:nvSpPr>
        <p:spPr>
          <a:xfrm>
            <a:off x="3957995" y="4515044"/>
            <a:ext cx="17115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Chinook salmon</a:t>
            </a:r>
          </a:p>
          <a:p>
            <a:r>
              <a:rPr lang="en-US" sz="1400" dirty="0"/>
              <a:t>Overfished due to reduced productivity and model failure.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686731-1307-E14F-A0F7-D8AD50F7D9BC}"/>
              </a:ext>
            </a:extLst>
          </p:cNvPr>
          <p:cNvSpPr txBox="1"/>
          <p:nvPr/>
        </p:nvSpPr>
        <p:spPr>
          <a:xfrm>
            <a:off x="7028636" y="1324096"/>
            <a:ext cx="2120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Shrimp</a:t>
            </a:r>
          </a:p>
          <a:p>
            <a:pPr algn="r"/>
            <a:r>
              <a:rPr lang="en-US" sz="1400" dirty="0"/>
              <a:t>Major heatwave and climate change winner – but don’t know why yet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657EE-4DE3-9545-9539-4F2D6A5B6553}"/>
              </a:ext>
            </a:extLst>
          </p:cNvPr>
          <p:cNvSpPr txBox="1"/>
          <p:nvPr/>
        </p:nvSpPr>
        <p:spPr>
          <a:xfrm>
            <a:off x="6923458" y="182907"/>
            <a:ext cx="2120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Bocaccio</a:t>
            </a:r>
          </a:p>
          <a:p>
            <a:pPr algn="r"/>
            <a:r>
              <a:rPr lang="en-US" sz="1400" dirty="0"/>
              <a:t>Enormously high recruitment rebuilds threatened fish stock.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71D068-1049-4948-B73B-66B4EB16A22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050" r="9560"/>
          <a:stretch/>
        </p:blipFill>
        <p:spPr>
          <a:xfrm>
            <a:off x="6045918" y="3518068"/>
            <a:ext cx="915132" cy="914400"/>
          </a:xfrm>
          <a:prstGeom prst="ellipse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Picture 2" descr="A picture containing fish&#10;&#10;Description automatically generated">
            <a:extLst>
              <a:ext uri="{FF2B5EF4-FFF2-40B4-BE49-F238E27FC236}">
                <a16:creationId xmlns:a16="http://schemas.microsoft.com/office/drawing/2014/main" id="{D4B7DEE5-F361-264D-B203-B43FD80037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732" t="13987" r="38810" b="17743"/>
          <a:stretch/>
        </p:blipFill>
        <p:spPr>
          <a:xfrm>
            <a:off x="5304262" y="3491393"/>
            <a:ext cx="912492" cy="914400"/>
          </a:xfrm>
          <a:prstGeom prst="ellipse">
            <a:avLst/>
          </a:prstGeom>
          <a:ln w="9525">
            <a:solidFill>
              <a:schemeClr val="tx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4763368-2C7A-8446-BC5D-ABCA8E0FE9F9}"/>
              </a:ext>
            </a:extLst>
          </p:cNvPr>
          <p:cNvSpPr txBox="1"/>
          <p:nvPr/>
        </p:nvSpPr>
        <p:spPr>
          <a:xfrm>
            <a:off x="3747569" y="3451687"/>
            <a:ext cx="1460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Sardine/anchovy</a:t>
            </a:r>
          </a:p>
          <a:p>
            <a:r>
              <a:rPr lang="en-US" sz="1400" dirty="0"/>
              <a:t>Sardines low while anchovies high; surprise!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1B60C2-B4E9-E04F-B81C-7CCE7E2C66EB}"/>
              </a:ext>
            </a:extLst>
          </p:cNvPr>
          <p:cNvSpPr txBox="1"/>
          <p:nvPr/>
        </p:nvSpPr>
        <p:spPr>
          <a:xfrm>
            <a:off x="4080013" y="7058154"/>
            <a:ext cx="4075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Ecological impact of the heatwave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27CE9A-06A9-AAFF-18E1-43C0677BFF8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333" t="13345" r="47625" b="11768"/>
          <a:stretch/>
        </p:blipFill>
        <p:spPr>
          <a:xfrm>
            <a:off x="9162921" y="221589"/>
            <a:ext cx="916541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DC033B-1CDB-5554-7C00-1E73D997F43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3959" t="18502" r="35094" b="6050"/>
          <a:stretch/>
        </p:blipFill>
        <p:spPr>
          <a:xfrm>
            <a:off x="9166099" y="1343217"/>
            <a:ext cx="913363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7544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438</TotalTime>
  <Words>294</Words>
  <Application>Microsoft Macintosh PowerPoint</Application>
  <PresentationFormat>Custom</PresentationFormat>
  <Paragraphs>54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Free</dc:creator>
  <cp:lastModifiedBy>Chris Free</cp:lastModifiedBy>
  <cp:revision>23</cp:revision>
  <dcterms:created xsi:type="dcterms:W3CDTF">2021-12-02T18:23:32Z</dcterms:created>
  <dcterms:modified xsi:type="dcterms:W3CDTF">2022-09-02T23:16:00Z</dcterms:modified>
</cp:coreProperties>
</file>